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257" r:id="rId52"/>
    <p:sldId id="310" r:id="rId53"/>
    <p:sldId id="311" r:id="rId54"/>
    <p:sldId id="308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9" autoAdjust="0"/>
    <p:restoredTop sz="87687" autoAdjust="0"/>
  </p:normalViewPr>
  <p:slideViewPr>
    <p:cSldViewPr snapToGrid="0" snapToObjects="1">
      <p:cViewPr varScale="1">
        <p:scale>
          <a:sx n="111" d="100"/>
          <a:sy n="111" d="100"/>
        </p:scale>
        <p:origin x="222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5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3C4F9-F37E-4225-8EDE-0041EBD1A368}" type="datetimeFigureOut">
              <a:rPr lang="en-US" smtClean="0"/>
              <a:pPr/>
              <a:t>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F8AD2-6882-4531-8560-2C8EEF2B5B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81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292100"/>
            <a:ext cx="8648700" cy="804862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0"/>
            <a:ext cx="8648700" cy="5099050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445250"/>
            <a:ext cx="2133600" cy="365125"/>
          </a:xfrm>
        </p:spPr>
        <p:txBody>
          <a:bodyPr/>
          <a:lstStyle/>
          <a:p>
            <a:fld id="{4FC35801-B62B-1347-8D7D-E1D9FD950611}" type="datetimeFigureOut">
              <a:rPr lang="en-US" smtClean="0"/>
              <a:pPr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4525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445250"/>
            <a:ext cx="2133600" cy="365125"/>
          </a:xfrm>
        </p:spPr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516187"/>
            <a:ext cx="7772400" cy="1362075"/>
          </a:xfrm>
        </p:spPr>
        <p:txBody>
          <a:bodyPr anchor="t">
            <a:normAutofit/>
          </a:bodyPr>
          <a:lstStyle>
            <a:lvl1pPr algn="ctr">
              <a:defRPr sz="3200" b="1" cap="all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0160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217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33969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73731"/>
            <a:ext cx="4040188" cy="455122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33969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73730"/>
            <a:ext cx="4041775" cy="455122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6462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35801-B62B-1347-8D7D-E1D9FD950611}" type="datetimeFigureOut">
              <a:rPr lang="en-US" smtClean="0"/>
              <a:pPr/>
              <a:t>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rgbClr val="0070C0"/>
          </a:solidFill>
          <a:latin typeface="Cambria Math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Cambria Math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mbria Math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Cambria Math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Cambria Math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mbria Math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/" TargetMode="External"/><Relationship Id="rId2" Type="http://schemas.openxmlformats.org/officeDocument/2006/relationships/hyperlink" Target="http://scala-lang.org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spark.apache.org/docs/latest/sparkr.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ceteri/f2c3486062c9610eac1d" TargetMode="External"/><Relationship Id="rId2" Type="http://schemas.openxmlformats.org/officeDocument/2006/relationships/hyperlink" Target="http://cdn.liber118.com/workshop/itas_workshop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st.github.com/ceteri/11381941" TargetMode="External"/><Relationship Id="rId4" Type="http://schemas.openxmlformats.org/officeDocument/2006/relationships/hyperlink" Target="https://gist.github.com/ceteri/8ae5b9509a08c08a1132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Spark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Shannon Quinn</a:t>
            </a:r>
          </a:p>
          <a:p>
            <a:endParaRPr lang="en-US" dirty="0"/>
          </a:p>
          <a:p>
            <a:r>
              <a:rPr lang="en-US" dirty="0"/>
              <a:t>(with thanks to </a:t>
            </a:r>
            <a:r>
              <a:rPr lang="en-US" dirty="0" err="1"/>
              <a:t>Paco</a:t>
            </a:r>
            <a:r>
              <a:rPr lang="en-US" dirty="0"/>
              <a:t> Nathan and </a:t>
            </a:r>
            <a:r>
              <a:rPr lang="en-US" dirty="0" err="1"/>
              <a:t>Databricks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682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g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" y="0"/>
            <a:ext cx="9143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83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g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" y="0"/>
            <a:ext cx="9143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0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g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" y="0"/>
            <a:ext cx="9143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88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g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00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g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98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g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" y="0"/>
            <a:ext cx="9143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8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3-02 at 2.10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2308032"/>
            <a:ext cx="8356600" cy="260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Perspective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270454" y="2308032"/>
            <a:ext cx="1357929" cy="4703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53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by step</a:t>
            </a:r>
          </a:p>
        </p:txBody>
      </p:sp>
      <p:pic>
        <p:nvPicPr>
          <p:cNvPr id="3" name="Picture 2" descr="Screen Shot 2015-03-02 at 2.11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82" y="1783131"/>
            <a:ext cx="5841236" cy="469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79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by step</a:t>
            </a:r>
          </a:p>
        </p:txBody>
      </p:sp>
      <p:pic>
        <p:nvPicPr>
          <p:cNvPr id="4" name="Picture 3" descr="Screen Shot 2015-03-02 at 2.12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90"/>
            <a:ext cx="9144000" cy="561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03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by step</a:t>
            </a:r>
          </a:p>
        </p:txBody>
      </p:sp>
      <p:pic>
        <p:nvPicPr>
          <p:cNvPr id="3" name="Picture 2" descr="Screen Shot 2015-03-02 at 2.12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6220"/>
            <a:ext cx="9144000" cy="455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88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3-02 at 1.17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1581"/>
            <a:ext cx="9144000" cy="42999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Demo</a:t>
            </a:r>
          </a:p>
        </p:txBody>
      </p:sp>
    </p:spTree>
    <p:extLst>
      <p:ext uri="{BB962C8B-B14F-4D97-AF65-F5344CB8AC3E}">
        <p14:creationId xmlns:p14="http://schemas.microsoft.com/office/powerpoint/2010/main" val="2763928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WordCount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29" y="1031301"/>
            <a:ext cx="6862342" cy="560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16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WordCount</a:t>
            </a:r>
            <a:endParaRPr lang="en-US" dirty="0"/>
          </a:p>
        </p:txBody>
      </p:sp>
      <p:pic>
        <p:nvPicPr>
          <p:cNvPr id="4" name="Picture 3" descr="Screen Shot 2015-03-02 at 2.13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480"/>
            <a:ext cx="9144000" cy="441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7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</a:t>
            </a: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bottlenecks—not all jobs can be cast as batch processes</a:t>
            </a:r>
          </a:p>
          <a:p>
            <a:pPr lvl="1"/>
            <a:r>
              <a:rPr lang="en-US" dirty="0"/>
              <a:t>Graphs?</a:t>
            </a:r>
          </a:p>
          <a:p>
            <a:r>
              <a:rPr lang="en-US" dirty="0"/>
              <a:t>Programming in </a:t>
            </a:r>
            <a:r>
              <a:rPr lang="en-US" dirty="0" err="1"/>
              <a:t>Hadoop</a:t>
            </a:r>
            <a:r>
              <a:rPr lang="en-US" dirty="0"/>
              <a:t> is hard</a:t>
            </a:r>
          </a:p>
          <a:p>
            <a:pPr lvl="1"/>
            <a:r>
              <a:rPr lang="en-US" dirty="0"/>
              <a:t>Boilerplate boilerplate everywhere</a:t>
            </a:r>
          </a:p>
        </p:txBody>
      </p:sp>
    </p:spTree>
    <p:extLst>
      <p:ext uri="{BB962C8B-B14F-4D97-AF65-F5344CB8AC3E}">
        <p14:creationId xmlns:p14="http://schemas.microsoft.com/office/powerpoint/2010/main" val="157338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Workaround: Specialization</a:t>
            </a:r>
          </a:p>
        </p:txBody>
      </p:sp>
      <p:pic>
        <p:nvPicPr>
          <p:cNvPr id="4" name="Picture 3" descr="Screen Shot 2015-03-02 at 2.30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0898"/>
            <a:ext cx="9144000" cy="454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34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Along Came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Spark’s goal was to </a:t>
            </a:r>
            <a:r>
              <a:rPr lang="en-US" i="1" dirty="0"/>
              <a:t>generalize </a:t>
            </a:r>
            <a:r>
              <a:rPr lang="en-US" dirty="0" err="1"/>
              <a:t>MapReduce</a:t>
            </a:r>
            <a:r>
              <a:rPr lang="en-US" dirty="0"/>
              <a:t> to support new applications within the same engine</a:t>
            </a:r>
          </a:p>
          <a:p>
            <a:r>
              <a:rPr lang="en-US" dirty="0"/>
              <a:t>Two additions:</a:t>
            </a:r>
          </a:p>
          <a:p>
            <a:pPr lvl="1"/>
            <a:r>
              <a:rPr lang="en-US" dirty="0"/>
              <a:t>Fast data sharing</a:t>
            </a:r>
          </a:p>
          <a:p>
            <a:pPr lvl="1"/>
            <a:r>
              <a:rPr lang="en-US" dirty="0"/>
              <a:t>General DAGs (directed acyclic graphs)</a:t>
            </a:r>
          </a:p>
          <a:p>
            <a:r>
              <a:rPr lang="en-US" dirty="0"/>
              <a:t>Best of both worlds: easy to program &amp; more efficient engine in general</a:t>
            </a:r>
          </a:p>
        </p:txBody>
      </p:sp>
    </p:spTree>
    <p:extLst>
      <p:ext uri="{BB962C8B-B14F-4D97-AF65-F5344CB8AC3E}">
        <p14:creationId xmlns:p14="http://schemas.microsoft.com/office/powerpoint/2010/main" val="123446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Codebase Size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3890"/>
          <a:stretch/>
        </p:blipFill>
        <p:spPr>
          <a:xfrm>
            <a:off x="520700" y="1834286"/>
            <a:ext cx="8102600" cy="463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92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More general</a:t>
            </a:r>
          </a:p>
          <a:p>
            <a:pPr lvl="1"/>
            <a:r>
              <a:rPr lang="en-US" dirty="0"/>
              <a:t>Supports map/reduce paradigm</a:t>
            </a:r>
          </a:p>
          <a:p>
            <a:pPr lvl="1"/>
            <a:r>
              <a:rPr lang="en-US" dirty="0"/>
              <a:t>Supports vertex-based paradigm</a:t>
            </a:r>
          </a:p>
          <a:p>
            <a:pPr lvl="1"/>
            <a:r>
              <a:rPr lang="en-US" dirty="0"/>
              <a:t>Supports streaming algorithms</a:t>
            </a:r>
          </a:p>
          <a:p>
            <a:pPr lvl="1"/>
            <a:r>
              <a:rPr lang="en-US" dirty="0"/>
              <a:t>General compute engine (DAG)</a:t>
            </a:r>
          </a:p>
          <a:p>
            <a:r>
              <a:rPr lang="en-US" dirty="0"/>
              <a:t>More API hooks</a:t>
            </a:r>
          </a:p>
          <a:p>
            <a:pPr lvl="1"/>
            <a:r>
              <a:rPr lang="en-US" dirty="0" err="1"/>
              <a:t>Scala</a:t>
            </a:r>
            <a:r>
              <a:rPr lang="en-US" dirty="0"/>
              <a:t>, Java, Python, R</a:t>
            </a:r>
          </a:p>
          <a:p>
            <a:r>
              <a:rPr lang="en-US" dirty="0"/>
              <a:t>More interfaces</a:t>
            </a:r>
          </a:p>
          <a:p>
            <a:pPr lvl="1"/>
            <a:r>
              <a:rPr lang="en-US" dirty="0"/>
              <a:t>Batch (</a:t>
            </a:r>
            <a:r>
              <a:rPr lang="en-US" dirty="0" err="1"/>
              <a:t>Hadoop</a:t>
            </a:r>
            <a:r>
              <a:rPr lang="en-US" dirty="0"/>
              <a:t>), real-time (Storm), and interactive (???)</a:t>
            </a:r>
          </a:p>
        </p:txBody>
      </p:sp>
    </p:spTree>
    <p:extLst>
      <p:ext uri="{BB962C8B-B14F-4D97-AF65-F5344CB8AC3E}">
        <p14:creationId xmlns:p14="http://schemas.microsoft.com/office/powerpoint/2010/main" val="325487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Shells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Spark creates a </a:t>
            </a:r>
            <a:r>
              <a:rPr lang="en-US" dirty="0" err="1">
                <a:latin typeface="American Typewriter"/>
                <a:cs typeface="American Typewriter"/>
              </a:rPr>
              <a:t>SparkSession</a:t>
            </a:r>
            <a:r>
              <a:rPr lang="en-US" dirty="0">
                <a:latin typeface="+mn-lt"/>
                <a:cs typeface="American Typewriter"/>
              </a:rPr>
              <a:t> </a:t>
            </a:r>
            <a:r>
              <a:rPr lang="en-US" dirty="0"/>
              <a:t>object (cluster information)</a:t>
            </a:r>
          </a:p>
          <a:p>
            <a:r>
              <a:rPr lang="en-US" dirty="0"/>
              <a:t>For either shell: </a:t>
            </a:r>
            <a:r>
              <a:rPr lang="en-US" dirty="0">
                <a:latin typeface="American Typewriter"/>
                <a:cs typeface="American Typewriter"/>
              </a:rPr>
              <a:t>spark</a:t>
            </a:r>
          </a:p>
          <a:p>
            <a:r>
              <a:rPr lang="en-US" dirty="0"/>
              <a:t>External programs use a static constructor to instantiate the context</a:t>
            </a:r>
          </a:p>
          <a:p>
            <a:r>
              <a:rPr lang="en-US" dirty="0"/>
              <a:t>Pull the </a:t>
            </a:r>
            <a:r>
              <a:rPr lang="en-US" dirty="0" err="1">
                <a:latin typeface="American Typewriter"/>
                <a:cs typeface="American Typewriter"/>
              </a:rPr>
              <a:t>SparkContext</a:t>
            </a:r>
            <a:r>
              <a:rPr lang="en-US" dirty="0">
                <a:latin typeface="American Typewriter"/>
                <a:cs typeface="American Typewriter"/>
              </a:rPr>
              <a:t> </a:t>
            </a:r>
            <a:r>
              <a:rPr lang="en-US" dirty="0"/>
              <a:t>out via </a:t>
            </a:r>
            <a:r>
              <a:rPr lang="en-US" dirty="0" err="1">
                <a:latin typeface="American Typewriter"/>
                <a:cs typeface="American Typewriter"/>
              </a:rPr>
              <a:t>spark.SparkContext</a:t>
            </a:r>
            <a:endParaRPr lang="en-US" dirty="0"/>
          </a:p>
        </p:txBody>
      </p:sp>
      <p:pic>
        <p:nvPicPr>
          <p:cNvPr id="4" name="Picture 3" descr="Screen Shot 2015-03-02 at 2.44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987" y="1600200"/>
            <a:ext cx="4457700" cy="1714500"/>
          </a:xfrm>
          <a:prstGeom prst="rect">
            <a:avLst/>
          </a:prstGeom>
        </p:spPr>
      </p:pic>
      <p:pic>
        <p:nvPicPr>
          <p:cNvPr id="7" name="Picture 6" descr="Screen Shot 2015-03-02 at 2.50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19" y="3821431"/>
            <a:ext cx="5127681" cy="262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8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Shells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9400" y="1257300"/>
            <a:ext cx="8648700" cy="976768"/>
          </a:xfrm>
        </p:spPr>
        <p:txBody>
          <a:bodyPr/>
          <a:lstStyle/>
          <a:p>
            <a:r>
              <a:rPr lang="en-US" dirty="0">
                <a:latin typeface="American Typewriter"/>
                <a:cs typeface="American Typewriter"/>
              </a:rPr>
              <a:t>spark-shell --</a:t>
            </a:r>
            <a:r>
              <a:rPr lang="en-US" i="1" dirty="0">
                <a:latin typeface="American Typewriter"/>
                <a:cs typeface="American Typewriter"/>
              </a:rPr>
              <a:t>master</a:t>
            </a:r>
          </a:p>
          <a:p>
            <a:endParaRPr lang="en-US" dirty="0">
              <a:latin typeface="American Typewriter"/>
              <a:cs typeface="American Typewriter"/>
            </a:endParaRPr>
          </a:p>
        </p:txBody>
      </p:sp>
      <p:pic>
        <p:nvPicPr>
          <p:cNvPr id="8" name="Picture 7" descr="Screen Shot 2015-03-02 at 2.51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0167"/>
            <a:ext cx="9144000" cy="356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50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Shells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1"/>
            <a:ext cx="8648700" cy="229369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Master connects to the cluster manager, which allocates resources across applications</a:t>
            </a:r>
          </a:p>
          <a:p>
            <a:r>
              <a:rPr lang="en-US" dirty="0"/>
              <a:t>Acquires executors on cluster nodes: worker processes to run computations and store data</a:t>
            </a:r>
          </a:p>
          <a:p>
            <a:r>
              <a:rPr lang="en-US" dirty="0"/>
              <a:t>Sends app code to executors</a:t>
            </a:r>
          </a:p>
          <a:p>
            <a:r>
              <a:rPr lang="en-US" dirty="0"/>
              <a:t>Sends tasks for executors to run</a:t>
            </a:r>
          </a:p>
        </p:txBody>
      </p:sp>
      <p:pic>
        <p:nvPicPr>
          <p:cNvPr id="4" name="Picture 3" descr="Screen Shot 2015-03-02 at 2.53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740" y="3414031"/>
            <a:ext cx="6192521" cy="344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45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3-02 at 1.17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6294"/>
            <a:ext cx="9144000" cy="310258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Demo</a:t>
            </a:r>
          </a:p>
        </p:txBody>
      </p:sp>
    </p:spTree>
    <p:extLst>
      <p:ext uri="{BB962C8B-B14F-4D97-AF65-F5344CB8AC3E}">
        <p14:creationId xmlns:p14="http://schemas.microsoft.com/office/powerpoint/2010/main" val="3150722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Resilient Distributed Datasets (RDDs)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R</a:t>
            </a:r>
            <a:r>
              <a:rPr lang="en-US" dirty="0"/>
              <a:t>esilient </a:t>
            </a:r>
            <a:r>
              <a:rPr lang="en-US" b="1" dirty="0"/>
              <a:t>D</a:t>
            </a:r>
            <a:r>
              <a:rPr lang="en-US" dirty="0"/>
              <a:t>istributed </a:t>
            </a:r>
            <a:r>
              <a:rPr lang="en-US" b="1" dirty="0"/>
              <a:t>D</a:t>
            </a:r>
            <a:r>
              <a:rPr lang="en-US" dirty="0"/>
              <a:t>atasets (RDDs) are primary data abstraction in Spark</a:t>
            </a:r>
          </a:p>
          <a:p>
            <a:pPr lvl="1"/>
            <a:r>
              <a:rPr lang="en-US" dirty="0"/>
              <a:t>Fault-tolerant</a:t>
            </a:r>
          </a:p>
          <a:p>
            <a:pPr lvl="1"/>
            <a:r>
              <a:rPr lang="en-US" dirty="0"/>
              <a:t>Can be operated on in parallel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Parallelized Collections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/>
              <a:t>Hadoop</a:t>
            </a:r>
            <a:r>
              <a:rPr lang="en-US" dirty="0"/>
              <a:t> datasets</a:t>
            </a:r>
          </a:p>
          <a:p>
            <a:pPr marL="571500" indent="-514350"/>
            <a:r>
              <a:rPr lang="en-US" dirty="0"/>
              <a:t>Two types of RDD 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Transformations (lazy)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Actions (immediate)</a:t>
            </a:r>
          </a:p>
        </p:txBody>
      </p:sp>
    </p:spTree>
    <p:extLst>
      <p:ext uri="{BB962C8B-B14F-4D97-AF65-F5344CB8AC3E}">
        <p14:creationId xmlns:p14="http://schemas.microsoft.com/office/powerpoint/2010/main" val="276682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Resilient Distributed Datasets (RDDs)</a:t>
            </a:r>
          </a:p>
        </p:txBody>
      </p:sp>
      <p:pic>
        <p:nvPicPr>
          <p:cNvPr id="5" name="Picture 4" descr="Screen Shot 2015-03-02 at 2.56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55" y="1022326"/>
            <a:ext cx="8203290" cy="583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63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Resilient Distributed Datasets (RDDs)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create RDDs from any file stored in HDFS</a:t>
            </a:r>
          </a:p>
          <a:p>
            <a:pPr lvl="1"/>
            <a:r>
              <a:rPr lang="en-US" dirty="0"/>
              <a:t>Local </a:t>
            </a:r>
            <a:r>
              <a:rPr lang="en-US" dirty="0" err="1"/>
              <a:t>filesystem</a:t>
            </a:r>
            <a:endParaRPr lang="en-US" dirty="0"/>
          </a:p>
          <a:p>
            <a:pPr lvl="1"/>
            <a:r>
              <a:rPr lang="en-US" dirty="0"/>
              <a:t>Amazon S3</a:t>
            </a:r>
          </a:p>
          <a:p>
            <a:pPr lvl="1"/>
            <a:r>
              <a:rPr lang="en-US" dirty="0" err="1"/>
              <a:t>HBase</a:t>
            </a:r>
            <a:endParaRPr lang="en-US" dirty="0"/>
          </a:p>
          <a:p>
            <a:r>
              <a:rPr lang="en-US" dirty="0"/>
              <a:t>Text files, </a:t>
            </a:r>
            <a:r>
              <a:rPr lang="en-US" dirty="0" err="1"/>
              <a:t>SequenceFiles</a:t>
            </a:r>
            <a:r>
              <a:rPr lang="en-US" dirty="0"/>
              <a:t>, or any other </a:t>
            </a:r>
            <a:r>
              <a:rPr lang="en-US" dirty="0" err="1"/>
              <a:t>Hadoop</a:t>
            </a:r>
            <a:r>
              <a:rPr lang="en-US" dirty="0"/>
              <a:t> </a:t>
            </a:r>
            <a:r>
              <a:rPr lang="en-US" dirty="0" err="1">
                <a:latin typeface="American Typewriter"/>
                <a:cs typeface="American Typewriter"/>
              </a:rPr>
              <a:t>InputFormat</a:t>
            </a:r>
            <a:endParaRPr lang="en-US" dirty="0">
              <a:latin typeface="American Typewriter"/>
              <a:cs typeface="American Typewriter"/>
            </a:endParaRPr>
          </a:p>
          <a:p>
            <a:r>
              <a:rPr lang="en-US" dirty="0"/>
              <a:t>Any directory or glob</a:t>
            </a:r>
          </a:p>
          <a:p>
            <a:pPr lvl="1"/>
            <a:r>
              <a:rPr lang="en-US" dirty="0">
                <a:latin typeface="+mn-lt"/>
              </a:rPr>
              <a:t>/data/201414*</a:t>
            </a:r>
          </a:p>
        </p:txBody>
      </p:sp>
    </p:spTree>
    <p:extLst>
      <p:ext uri="{BB962C8B-B14F-4D97-AF65-F5344CB8AC3E}">
        <p14:creationId xmlns:p14="http://schemas.microsoft.com/office/powerpoint/2010/main" val="143847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Resilient Distributed Datasets (RDDs)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Transformations</a:t>
            </a:r>
          </a:p>
          <a:p>
            <a:pPr lvl="1"/>
            <a:r>
              <a:rPr lang="en-US" dirty="0"/>
              <a:t>Create a new RDD from an existing one</a:t>
            </a:r>
          </a:p>
          <a:p>
            <a:pPr lvl="1"/>
            <a:r>
              <a:rPr lang="en-US" i="1" dirty="0"/>
              <a:t>Lazily</a:t>
            </a:r>
            <a:r>
              <a:rPr lang="en-US" dirty="0"/>
              <a:t> evaluated: results are not immediately computed</a:t>
            </a:r>
          </a:p>
          <a:p>
            <a:pPr lvl="2"/>
            <a:r>
              <a:rPr lang="en-US" dirty="0"/>
              <a:t>Pipeline of subsequent transformations can be optimized</a:t>
            </a:r>
          </a:p>
          <a:p>
            <a:pPr lvl="2"/>
            <a:r>
              <a:rPr lang="en-US" dirty="0"/>
              <a:t>Lost data partitions can be recovered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399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Resilient Distributed Datasets (RDDs)</a:t>
            </a:r>
          </a:p>
        </p:txBody>
      </p:sp>
      <p:pic>
        <p:nvPicPr>
          <p:cNvPr id="4" name="Picture 3" descr="Screen Shot 2015-03-02 at 3.00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923"/>
            <a:ext cx="9144000" cy="587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6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Resilient Distributed Datasets (RDDs)</a:t>
            </a:r>
          </a:p>
        </p:txBody>
      </p:sp>
      <p:pic>
        <p:nvPicPr>
          <p:cNvPr id="3" name="Picture 2" descr="Screen Shot 2015-03-02 at 3.01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603"/>
            <a:ext cx="9144000" cy="551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31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Resilient Distributed Datasets (RDDs)</a:t>
            </a:r>
          </a:p>
        </p:txBody>
      </p:sp>
      <p:pic>
        <p:nvPicPr>
          <p:cNvPr id="4" name="Picture 3" descr="Screen Shot 2015-03-02 at 3.02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2659"/>
            <a:ext cx="9144000" cy="405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50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Resilient Distributed Datasets (RDDs)</a:t>
            </a:r>
          </a:p>
        </p:txBody>
      </p:sp>
      <p:pic>
        <p:nvPicPr>
          <p:cNvPr id="3" name="Picture 2" descr="Screen Shot 2015-03-02 at 3.02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1871"/>
            <a:ext cx="9144000" cy="450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82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 in Java</a:t>
            </a:r>
          </a:p>
        </p:txBody>
      </p:sp>
      <p:pic>
        <p:nvPicPr>
          <p:cNvPr id="3" name="Picture 2" descr="Screen Shot 2015-03-02 at 3.0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83" y="1360929"/>
            <a:ext cx="7932835" cy="537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38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Resilient Distributed Datasets (RDDs)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  <a:p>
            <a:pPr lvl="1"/>
            <a:r>
              <a:rPr lang="en-US" dirty="0"/>
              <a:t>Create a new RDD from an existing one</a:t>
            </a:r>
          </a:p>
          <a:p>
            <a:pPr lvl="1"/>
            <a:r>
              <a:rPr lang="en-US" i="1" dirty="0"/>
              <a:t>Eagerly</a:t>
            </a:r>
            <a:r>
              <a:rPr lang="en-US" dirty="0"/>
              <a:t> evaluated: results are immediately computed</a:t>
            </a:r>
          </a:p>
          <a:p>
            <a:pPr lvl="2"/>
            <a:r>
              <a:rPr lang="en-US" dirty="0"/>
              <a:t>Applies previous transformations</a:t>
            </a:r>
          </a:p>
          <a:p>
            <a:pPr lvl="2"/>
            <a:r>
              <a:rPr lang="en-US" dirty="0"/>
              <a:t>(cache results?)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558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Hooks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Scala</a:t>
            </a:r>
            <a:r>
              <a:rPr lang="en-US" dirty="0"/>
              <a:t> / Java</a:t>
            </a:r>
          </a:p>
          <a:p>
            <a:pPr lvl="1"/>
            <a:r>
              <a:rPr lang="en-US" dirty="0"/>
              <a:t>All Java libraries</a:t>
            </a:r>
          </a:p>
          <a:p>
            <a:pPr lvl="1"/>
            <a:r>
              <a:rPr lang="en-US" dirty="0"/>
              <a:t>*.jar</a:t>
            </a:r>
          </a:p>
          <a:p>
            <a:pPr lvl="1"/>
            <a:r>
              <a:rPr lang="en-US" dirty="0">
                <a:hlinkClick r:id="rId2"/>
              </a:rPr>
              <a:t>http://www.scala-lang.org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/>
              <a:t>Anaconda: </a:t>
            </a:r>
            <a:r>
              <a:rPr lang="en-US" dirty="0">
                <a:hlinkClick r:id="rId3"/>
              </a:rPr>
              <a:t>https://www.anaconda.com/download/</a:t>
            </a:r>
            <a:r>
              <a:rPr lang="en-US" dirty="0"/>
              <a:t>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476500" y="4319182"/>
            <a:ext cx="4038600" cy="2159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mbria Math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ambria Math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mbria Math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mbria Math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mbria Math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…R?</a:t>
            </a:r>
          </a:p>
          <a:p>
            <a:pPr lvl="1"/>
            <a:r>
              <a:rPr lang="en-US" dirty="0"/>
              <a:t>If you really want to</a:t>
            </a:r>
          </a:p>
          <a:p>
            <a:pPr lvl="1"/>
            <a:r>
              <a:rPr lang="en-US" dirty="0">
                <a:hlinkClick r:id="rId4"/>
              </a:rPr>
              <a:t>http://spark.apache.org/docs/latest/sparkr.html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8674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Resilient Distributed Datasets (RDDs)</a:t>
            </a:r>
          </a:p>
        </p:txBody>
      </p:sp>
      <p:pic>
        <p:nvPicPr>
          <p:cNvPr id="4" name="Picture 3" descr="Screen Shot 2015-03-02 at 3.04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8575"/>
            <a:ext cx="9144000" cy="499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722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Resilient Distributed Datasets (RDDs)</a:t>
            </a:r>
          </a:p>
        </p:txBody>
      </p:sp>
      <p:pic>
        <p:nvPicPr>
          <p:cNvPr id="3" name="Picture 2" descr="Screen Shot 2015-03-02 at 3.04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773"/>
            <a:ext cx="9144000" cy="51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17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Resilient Distributed Datasets (RDDs)</a:t>
            </a:r>
          </a:p>
        </p:txBody>
      </p:sp>
      <p:pic>
        <p:nvPicPr>
          <p:cNvPr id="4" name="Picture 3" descr="Screen Shot 2015-03-02 at 3.05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7604"/>
            <a:ext cx="9144000" cy="555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09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Resilient Distributed Datasets (RDDs)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 can persist / cache an RDD in memory across operations</a:t>
            </a:r>
          </a:p>
          <a:p>
            <a:r>
              <a:rPr lang="en-US" dirty="0"/>
              <a:t>Each slice is persisted in memory and reused in subsequent actions involving that RDD</a:t>
            </a:r>
          </a:p>
          <a:p>
            <a:r>
              <a:rPr lang="en-US" dirty="0"/>
              <a:t>Cache provides fault-tolerance: if partition is lost, it will be recomputed using transformations that created it</a:t>
            </a:r>
          </a:p>
        </p:txBody>
      </p:sp>
    </p:spTree>
    <p:extLst>
      <p:ext uri="{BB962C8B-B14F-4D97-AF65-F5344CB8AC3E}">
        <p14:creationId xmlns:p14="http://schemas.microsoft.com/office/powerpoint/2010/main" val="1443866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Resilient Distributed Datasets (RDDs)</a:t>
            </a:r>
          </a:p>
        </p:txBody>
      </p:sp>
      <p:pic>
        <p:nvPicPr>
          <p:cNvPr id="4" name="Picture 3" descr="Screen Shot 2015-03-02 at 3.07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9468"/>
            <a:ext cx="9144000" cy="52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50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Resilient Distributed Datasets (RDDs)</a:t>
            </a:r>
          </a:p>
        </p:txBody>
      </p:sp>
      <p:pic>
        <p:nvPicPr>
          <p:cNvPr id="3" name="Picture 2" descr="Screen Shot 2015-03-02 at 3.07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4681"/>
            <a:ext cx="9144000" cy="526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546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 Variables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Spark’s version of </a:t>
            </a:r>
            <a:r>
              <a:rPr lang="en-US" dirty="0" err="1"/>
              <a:t>Hadoop’s</a:t>
            </a:r>
            <a:r>
              <a:rPr lang="en-US" dirty="0"/>
              <a:t> </a:t>
            </a:r>
            <a:r>
              <a:rPr lang="en-US" dirty="0" err="1">
                <a:latin typeface="American Typewriter"/>
                <a:cs typeface="American Typewriter"/>
              </a:rPr>
              <a:t>DistributedCache</a:t>
            </a:r>
            <a:endParaRPr lang="en-US" dirty="0">
              <a:latin typeface="American Typewriter"/>
              <a:cs typeface="American Typewriter"/>
            </a:endParaRPr>
          </a:p>
          <a:p>
            <a:r>
              <a:rPr lang="en-US" dirty="0"/>
              <a:t>Read-only variable cached on each node</a:t>
            </a:r>
          </a:p>
          <a:p>
            <a:r>
              <a:rPr lang="en-US" dirty="0"/>
              <a:t>Spark [internally] distributed broadcast variables in such a way to minimize communication cost</a:t>
            </a:r>
          </a:p>
        </p:txBody>
      </p:sp>
    </p:spTree>
    <p:extLst>
      <p:ext uri="{BB962C8B-B14F-4D97-AF65-F5344CB8AC3E}">
        <p14:creationId xmlns:p14="http://schemas.microsoft.com/office/powerpoint/2010/main" val="1273145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 Variables</a:t>
            </a:r>
          </a:p>
        </p:txBody>
      </p:sp>
      <p:pic>
        <p:nvPicPr>
          <p:cNvPr id="2" name="Picture 1" descr="Screen Shot 2015-03-02 at 3.09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1181100"/>
            <a:ext cx="70358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393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Accumulators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Spark’s version of </a:t>
            </a:r>
            <a:r>
              <a:rPr lang="en-US" dirty="0" err="1"/>
              <a:t>Hadoop’s</a:t>
            </a:r>
            <a:r>
              <a:rPr lang="en-US" dirty="0"/>
              <a:t> </a:t>
            </a:r>
            <a:r>
              <a:rPr lang="en-US" dirty="0">
                <a:latin typeface="American Typewriter"/>
                <a:cs typeface="American Typewriter"/>
              </a:rPr>
              <a:t>Counter</a:t>
            </a:r>
          </a:p>
          <a:p>
            <a:r>
              <a:rPr lang="en-US" dirty="0"/>
              <a:t>Variables that can only be added through an associative operation</a:t>
            </a:r>
          </a:p>
          <a:p>
            <a:r>
              <a:rPr lang="en-US" dirty="0"/>
              <a:t>Native support of numeric accumulator types and standard mutable collections</a:t>
            </a:r>
          </a:p>
          <a:p>
            <a:pPr lvl="1"/>
            <a:r>
              <a:rPr lang="en-US" dirty="0"/>
              <a:t>Users can extend to new types</a:t>
            </a:r>
          </a:p>
          <a:p>
            <a:r>
              <a:rPr lang="en-US" dirty="0"/>
              <a:t>Only driver program can </a:t>
            </a:r>
            <a:r>
              <a:rPr lang="en-US" i="1" dirty="0"/>
              <a:t>read</a:t>
            </a:r>
            <a:r>
              <a:rPr lang="en-US" dirty="0"/>
              <a:t> accumulator value</a:t>
            </a:r>
          </a:p>
        </p:txBody>
      </p:sp>
    </p:spTree>
    <p:extLst>
      <p:ext uri="{BB962C8B-B14F-4D97-AF65-F5344CB8AC3E}">
        <p14:creationId xmlns:p14="http://schemas.microsoft.com/office/powerpoint/2010/main" val="30219862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Accumulators</a:t>
            </a:r>
          </a:p>
        </p:txBody>
      </p:sp>
      <p:pic>
        <p:nvPicPr>
          <p:cNvPr id="5" name="Picture 4" descr="Screen Shot 2015-03-02 at 3.11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41" y="1276245"/>
            <a:ext cx="7050919" cy="517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59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7" name="Picture 6" descr="Screen Shot 2015-03-02 at 1.19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274"/>
            <a:ext cx="9144000" cy="580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592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Key/Value Pairs</a:t>
            </a:r>
          </a:p>
        </p:txBody>
      </p:sp>
      <p:pic>
        <p:nvPicPr>
          <p:cNvPr id="3" name="Picture 2" descr="Screen Shot 2015-03-02 at 3.12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24" y="1471931"/>
            <a:ext cx="3302000" cy="2362200"/>
          </a:xfrm>
          <a:prstGeom prst="rect">
            <a:avLst/>
          </a:prstGeom>
        </p:spPr>
      </p:pic>
      <p:pic>
        <p:nvPicPr>
          <p:cNvPr id="4" name="Picture 3" descr="Screen Shot 2015-03-02 at 3.12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969" y="1478281"/>
            <a:ext cx="3124200" cy="2349500"/>
          </a:xfrm>
          <a:prstGeom prst="rect">
            <a:avLst/>
          </a:prstGeom>
        </p:spPr>
      </p:pic>
      <p:pic>
        <p:nvPicPr>
          <p:cNvPr id="5" name="Picture 4" descr="Screen Shot 2015-03-02 at 3.12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150" y="4246746"/>
            <a:ext cx="47117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824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 slide deck: </a:t>
            </a:r>
            <a:r>
              <a:rPr lang="en-US" dirty="0">
                <a:hlinkClick r:id="rId2"/>
              </a:rPr>
              <a:t>http://cdn.liber118.com/workshop/itas_workshop.pdf</a:t>
            </a:r>
            <a:endParaRPr lang="en-US" dirty="0"/>
          </a:p>
          <a:p>
            <a:r>
              <a:rPr lang="en-US" dirty="0"/>
              <a:t>Code samples:</a:t>
            </a:r>
          </a:p>
          <a:p>
            <a:pPr lvl="1"/>
            <a:r>
              <a:rPr lang="en-US" dirty="0">
                <a:hlinkClick r:id="rId3"/>
              </a:rPr>
              <a:t>https://gist.github.com/ceteri/f2c3486062c9610eac1d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https://gist.github.com/ceteri/8ae5b9509a08c08a1132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https://gist.github.com/ceteri/11381941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4192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Out now! Check it out (links on </a:t>
            </a:r>
            <a:r>
              <a:rPr lang="en-US" dirty="0" err="1"/>
              <a:t>AutoLab</a:t>
            </a:r>
            <a:r>
              <a:rPr lang="en-US" dirty="0"/>
              <a:t> and the course website)</a:t>
            </a:r>
          </a:p>
          <a:p>
            <a:r>
              <a:rPr lang="en-US" dirty="0"/>
              <a:t>Due </a:t>
            </a:r>
            <a:r>
              <a:rPr lang="en-US" b="1" dirty="0"/>
              <a:t>Tuesday, January 22 at 11:59pm</a:t>
            </a:r>
          </a:p>
          <a:p>
            <a:r>
              <a:rPr lang="en-US" dirty="0"/>
              <a:t>Can’t use </a:t>
            </a:r>
            <a:r>
              <a:rPr lang="en-US" dirty="0" err="1"/>
              <a:t>nltk</a:t>
            </a:r>
            <a:r>
              <a:rPr lang="en-US" dirty="0"/>
              <a:t>, breeze, or other NLP-specific packages</a:t>
            </a:r>
          </a:p>
          <a:p>
            <a:pPr lvl="1"/>
            <a:r>
              <a:rPr lang="en-US" dirty="0"/>
              <a:t>Really, you won’t need them</a:t>
            </a:r>
          </a:p>
          <a:p>
            <a:r>
              <a:rPr lang="en-US" dirty="0"/>
              <a:t>Spark &amp; “NLP”</a:t>
            </a:r>
          </a:p>
          <a:p>
            <a:pPr lvl="1"/>
            <a:r>
              <a:rPr lang="en-US" dirty="0"/>
              <a:t>Count words in documents (term frequencies)</a:t>
            </a:r>
          </a:p>
          <a:p>
            <a:pPr lvl="1"/>
            <a:r>
              <a:rPr lang="en-US" dirty="0"/>
              <a:t>Incorporate </a:t>
            </a:r>
            <a:r>
              <a:rPr lang="en-US" dirty="0" err="1"/>
              <a:t>stopword</a:t>
            </a:r>
            <a:r>
              <a:rPr lang="en-US" dirty="0"/>
              <a:t> filtering (will </a:t>
            </a:r>
            <a:r>
              <a:rPr lang="en-US" b="1" dirty="0"/>
              <a:t>need</a:t>
            </a:r>
            <a:r>
              <a:rPr lang="en-US" dirty="0"/>
              <a:t> broadcast variables for this)</a:t>
            </a:r>
          </a:p>
          <a:p>
            <a:pPr lvl="1"/>
            <a:r>
              <a:rPr lang="en-US" dirty="0"/>
              <a:t>Truncate out punctuation</a:t>
            </a:r>
          </a:p>
          <a:p>
            <a:pPr lvl="1"/>
            <a:r>
              <a:rPr lang="en-US" dirty="0"/>
              <a:t>Implement TF-IDF for improved word counting</a:t>
            </a:r>
          </a:p>
          <a:p>
            <a:pPr lvl="1"/>
            <a:r>
              <a:rPr lang="en-US" b="1" dirty="0"/>
              <a:t>CANNOT STORE VOCABULARY LOCALLY. </a:t>
            </a:r>
            <a:r>
              <a:rPr lang="en-US" dirty="0"/>
              <a:t>Need to distribute!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550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Pay attention to the requirements of the deliverables</a:t>
            </a:r>
          </a:p>
          <a:p>
            <a:pPr lvl="1"/>
            <a:r>
              <a:rPr lang="en-US" dirty="0"/>
              <a:t>Incorrectly-named or formatted JSON files will cause </a:t>
            </a:r>
            <a:r>
              <a:rPr lang="en-US" dirty="0" err="1"/>
              <a:t>autograder</a:t>
            </a:r>
            <a:r>
              <a:rPr lang="en-US" dirty="0"/>
              <a:t> to fail</a:t>
            </a:r>
          </a:p>
          <a:p>
            <a:pPr lvl="1"/>
            <a:r>
              <a:rPr lang="en-US" dirty="0"/>
              <a:t>Name GitHub repo correctly</a:t>
            </a:r>
          </a:p>
          <a:p>
            <a:pPr lvl="1"/>
            <a:r>
              <a:rPr lang="en-US" dirty="0"/>
              <a:t>Include README and CONTRIBUTORS files</a:t>
            </a:r>
          </a:p>
          <a:p>
            <a:pPr lvl="1"/>
            <a:r>
              <a:rPr lang="en-US" dirty="0"/>
              <a:t>Practice using </a:t>
            </a:r>
            <a:r>
              <a:rPr lang="en-US" dirty="0" err="1"/>
              <a:t>git</a:t>
            </a:r>
            <a:r>
              <a:rPr lang="en-US" dirty="0"/>
              <a:t> (commit, push, branch, merge) and GitHub functionality (issues, milestones, pull requests)</a:t>
            </a:r>
          </a:p>
        </p:txBody>
      </p:sp>
    </p:spTree>
    <p:extLst>
      <p:ext uri="{BB962C8B-B14F-4D97-AF65-F5344CB8AC3E}">
        <p14:creationId xmlns:p14="http://schemas.microsoft.com/office/powerpoint/2010/main" val="306604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72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Start Spark on a cluster</a:t>
            </a:r>
          </a:p>
          <a:p>
            <a:r>
              <a:rPr lang="en-US" dirty="0"/>
              <a:t>Submit code to be run on it</a:t>
            </a:r>
          </a:p>
        </p:txBody>
      </p:sp>
      <p:pic>
        <p:nvPicPr>
          <p:cNvPr id="5" name="Picture 4" descr="Screen Shot 2015-03-02 at 1.56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050" y="1500870"/>
            <a:ext cx="3781950" cy="505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60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g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" y="0"/>
            <a:ext cx="9143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0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g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77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g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" y="0"/>
            <a:ext cx="9143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86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7384</TotalTime>
  <Words>825</Words>
  <Application>Microsoft Macintosh PowerPoint</Application>
  <PresentationFormat>On-screen Show (4:3)</PresentationFormat>
  <Paragraphs>142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American Typewriter</vt:lpstr>
      <vt:lpstr>Arial</vt:lpstr>
      <vt:lpstr>Calibri</vt:lpstr>
      <vt:lpstr>Cambria Math</vt:lpstr>
      <vt:lpstr>Gill Sans MT</vt:lpstr>
      <vt:lpstr>Office Theme</vt:lpstr>
      <vt:lpstr>Introduction to Spark</vt:lpstr>
      <vt:lpstr>Quick Demo</vt:lpstr>
      <vt:lpstr>Quick Demo</vt:lpstr>
      <vt:lpstr>API Hooks</vt:lpstr>
      <vt:lpstr>Introduction</vt:lpstr>
      <vt:lpstr>Spark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Another Perspective</vt:lpstr>
      <vt:lpstr>Step by step</vt:lpstr>
      <vt:lpstr>Step by step</vt:lpstr>
      <vt:lpstr>Step by step</vt:lpstr>
      <vt:lpstr>Example: WordCount</vt:lpstr>
      <vt:lpstr>Example: WordCount</vt:lpstr>
      <vt:lpstr>Limitations of MapReduce</vt:lpstr>
      <vt:lpstr>Initial Workaround: Specialization</vt:lpstr>
      <vt:lpstr>Along Came Spark</vt:lpstr>
      <vt:lpstr>Codebase Size</vt:lpstr>
      <vt:lpstr>More on Spark</vt:lpstr>
      <vt:lpstr>Interactive Shells</vt:lpstr>
      <vt:lpstr>Interactive Shells</vt:lpstr>
      <vt:lpstr>Interactive Shells</vt:lpstr>
      <vt:lpstr>Resilient Distributed Datasets (RDDs)</vt:lpstr>
      <vt:lpstr>Resilient Distributed Datasets (RDDs)</vt:lpstr>
      <vt:lpstr>Resilient Distributed Datasets (RDDs)</vt:lpstr>
      <vt:lpstr>Resilient Distributed Datasets (RDDs)</vt:lpstr>
      <vt:lpstr>Resilient Distributed Datasets (RDDs)</vt:lpstr>
      <vt:lpstr>Resilient Distributed Datasets (RDDs)</vt:lpstr>
      <vt:lpstr>Resilient Distributed Datasets (RDDs)</vt:lpstr>
      <vt:lpstr>Resilient Distributed Datasets (RDDs)</vt:lpstr>
      <vt:lpstr>Closures in Java</vt:lpstr>
      <vt:lpstr>Resilient Distributed Datasets (RDDs)</vt:lpstr>
      <vt:lpstr>Resilient Distributed Datasets (RDDs)</vt:lpstr>
      <vt:lpstr>Resilient Distributed Datasets (RDDs)</vt:lpstr>
      <vt:lpstr>Resilient Distributed Datasets (RDDs)</vt:lpstr>
      <vt:lpstr>Resilient Distributed Datasets (RDDs)</vt:lpstr>
      <vt:lpstr>Resilient Distributed Datasets (RDDs)</vt:lpstr>
      <vt:lpstr>Resilient Distributed Datasets (RDDs)</vt:lpstr>
      <vt:lpstr>Broadcast Variables</vt:lpstr>
      <vt:lpstr>Broadcast Variables</vt:lpstr>
      <vt:lpstr>Accumulators</vt:lpstr>
      <vt:lpstr>Accumulators</vt:lpstr>
      <vt:lpstr>Key/Value Pairs</vt:lpstr>
      <vt:lpstr>Resources</vt:lpstr>
      <vt:lpstr>Project 0</vt:lpstr>
      <vt:lpstr>Project 0</vt:lpstr>
      <vt:lpstr>Questions?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from Big Datasets</dc:title>
  <dc:creator>William Cohen</dc:creator>
  <cp:lastModifiedBy>Shannon Quinn</cp:lastModifiedBy>
  <cp:revision>419</cp:revision>
  <dcterms:created xsi:type="dcterms:W3CDTF">2012-04-15T20:45:14Z</dcterms:created>
  <dcterms:modified xsi:type="dcterms:W3CDTF">2019-01-10T15:24:31Z</dcterms:modified>
</cp:coreProperties>
</file>